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0"/>
  </p:notesMasterIdLst>
  <p:handoutMasterIdLst>
    <p:handoutMasterId r:id="rId11"/>
  </p:handoutMasterIdLst>
  <p:sldIdLst>
    <p:sldId id="261" r:id="rId2"/>
    <p:sldId id="285" r:id="rId3"/>
    <p:sldId id="286" r:id="rId4"/>
    <p:sldId id="287" r:id="rId5"/>
    <p:sldId id="288" r:id="rId6"/>
    <p:sldId id="289" r:id="rId7"/>
    <p:sldId id="290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81" autoAdjust="0"/>
    <p:restoredTop sz="95588" autoAdjust="0"/>
  </p:normalViewPr>
  <p:slideViewPr>
    <p:cSldViewPr snapToGrid="0" showGuides="1">
      <p:cViewPr varScale="1">
        <p:scale>
          <a:sx n="64" d="100"/>
          <a:sy n="64" d="100"/>
        </p:scale>
        <p:origin x="192" y="136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14.09.2022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Repetition: tuple </a:t>
            </a:r>
            <a:r>
              <a:rPr lang="en-GB" dirty="0" err="1"/>
              <a:t>argumenter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834780" y="1825625"/>
            <a:ext cx="5261219" cy="1942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&gt; let sum x y = x + y;;</a:t>
            </a:r>
          </a:p>
          <a:p>
            <a:pPr marL="0" indent="0">
              <a:buNone/>
            </a:pP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sum: x: int -&gt; y: int -&gt; int</a:t>
            </a:r>
          </a:p>
          <a:p>
            <a:pPr marL="0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sum 3 4;;</a:t>
            </a:r>
          </a:p>
          <a:p>
            <a:pPr marL="0" indent="0">
              <a:buNone/>
            </a:pP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it: int = 7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6C4CF69-68ED-7520-64F7-45269AE4CA28}"/>
              </a:ext>
            </a:extLst>
          </p:cNvPr>
          <p:cNvSpPr txBox="1">
            <a:spLocks/>
          </p:cNvSpPr>
          <p:nvPr/>
        </p:nvSpPr>
        <p:spPr>
          <a:xfrm>
            <a:off x="6898584" y="1825625"/>
            <a:ext cx="5261218" cy="1942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&gt; let sum (x, y) = x + y;;</a:t>
            </a:r>
          </a:p>
          <a:p>
            <a:pPr marL="0" indent="0">
              <a:buNone/>
            </a:pP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sum: x: int * y: int -&gt; int</a:t>
            </a:r>
          </a:p>
          <a:p>
            <a:pPr marL="0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sum (3, 4);;</a:t>
            </a:r>
          </a:p>
          <a:p>
            <a:pPr marL="0" indent="0">
              <a:buNone/>
            </a:pP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it: int = 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E8CB46-4A95-AE0C-2541-A8967CF8CFA0}"/>
              </a:ext>
            </a:extLst>
          </p:cNvPr>
          <p:cNvSpPr/>
          <p:nvPr/>
        </p:nvSpPr>
        <p:spPr>
          <a:xfrm>
            <a:off x="2226365" y="2160768"/>
            <a:ext cx="1031019" cy="47244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0945DA-93D0-A650-0B50-3313B98E977E}"/>
              </a:ext>
            </a:extLst>
          </p:cNvPr>
          <p:cNvSpPr/>
          <p:nvPr/>
        </p:nvSpPr>
        <p:spPr>
          <a:xfrm>
            <a:off x="3737113" y="2160768"/>
            <a:ext cx="1031019" cy="47244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CE86B-8379-A98A-3C5D-2A61DE0E9FA7}"/>
              </a:ext>
            </a:extLst>
          </p:cNvPr>
          <p:cNvSpPr/>
          <p:nvPr/>
        </p:nvSpPr>
        <p:spPr>
          <a:xfrm>
            <a:off x="8307388" y="2160768"/>
            <a:ext cx="2399971" cy="47244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D22FEDA-E502-A643-B0C1-D2B9E8D0A1BA}"/>
              </a:ext>
            </a:extLst>
          </p:cNvPr>
          <p:cNvSpPr/>
          <p:nvPr/>
        </p:nvSpPr>
        <p:spPr>
          <a:xfrm>
            <a:off x="182880" y="4373880"/>
            <a:ext cx="1188720" cy="11734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5EF8FA3-D600-930A-1DB7-608B68B35146}"/>
              </a:ext>
            </a:extLst>
          </p:cNvPr>
          <p:cNvSpPr/>
          <p:nvPr/>
        </p:nvSpPr>
        <p:spPr>
          <a:xfrm rot="18905940">
            <a:off x="1362222" y="4489851"/>
            <a:ext cx="1440000" cy="144000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CA3B49-AE30-F82A-87E5-14EA23BA1367}"/>
              </a:ext>
            </a:extLst>
          </p:cNvPr>
          <p:cNvSpPr txBox="1"/>
          <p:nvPr/>
        </p:nvSpPr>
        <p:spPr>
          <a:xfrm>
            <a:off x="616779" y="570139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EB85FC-14C9-FED6-C394-90CA6F0D617C}"/>
              </a:ext>
            </a:extLst>
          </p:cNvPr>
          <p:cNvSpPr txBox="1"/>
          <p:nvPr/>
        </p:nvSpPr>
        <p:spPr>
          <a:xfrm>
            <a:off x="1692531" y="402890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K" dirty="0"/>
              <a:t>um x</a:t>
            </a: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B574DC42-E41D-FC53-D883-EA2E6C90D4BF}"/>
              </a:ext>
            </a:extLst>
          </p:cNvPr>
          <p:cNvSpPr/>
          <p:nvPr/>
        </p:nvSpPr>
        <p:spPr>
          <a:xfrm>
            <a:off x="2703711" y="4395832"/>
            <a:ext cx="1188720" cy="11734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E2EB659-0D4D-75FD-1DA9-2E5313A473BD}"/>
              </a:ext>
            </a:extLst>
          </p:cNvPr>
          <p:cNvSpPr/>
          <p:nvPr/>
        </p:nvSpPr>
        <p:spPr>
          <a:xfrm rot="18905940">
            <a:off x="3883053" y="4511803"/>
            <a:ext cx="1440000" cy="144000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9EC4D6-AD7E-8987-2CE4-6D1658A7E04F}"/>
              </a:ext>
            </a:extLst>
          </p:cNvPr>
          <p:cNvSpPr txBox="1"/>
          <p:nvPr/>
        </p:nvSpPr>
        <p:spPr>
          <a:xfrm>
            <a:off x="3137610" y="57233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48E19C-AE9A-A769-93D0-17B93C8EFD37}"/>
              </a:ext>
            </a:extLst>
          </p:cNvPr>
          <p:cNvSpPr txBox="1"/>
          <p:nvPr/>
        </p:nvSpPr>
        <p:spPr>
          <a:xfrm>
            <a:off x="4121922" y="4050857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</a:t>
            </a:r>
            <a:r>
              <a:rPr lang="en-DK" dirty="0"/>
              <a:t>um x) y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A15857A-219E-9357-C265-FC0AE2D3C874}"/>
              </a:ext>
            </a:extLst>
          </p:cNvPr>
          <p:cNvSpPr/>
          <p:nvPr/>
        </p:nvSpPr>
        <p:spPr>
          <a:xfrm>
            <a:off x="5313391" y="4395831"/>
            <a:ext cx="1188720" cy="11734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3B6B38-97EF-5B21-5899-FC3E6A2502FB}"/>
              </a:ext>
            </a:extLst>
          </p:cNvPr>
          <p:cNvSpPr txBox="1"/>
          <p:nvPr/>
        </p:nvSpPr>
        <p:spPr>
          <a:xfrm>
            <a:off x="5747290" y="5723349"/>
            <a:ext cx="32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Z</a:t>
            </a: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EB364D33-BF22-3813-1B45-F7206E7715CA}"/>
              </a:ext>
            </a:extLst>
          </p:cNvPr>
          <p:cNvSpPr/>
          <p:nvPr/>
        </p:nvSpPr>
        <p:spPr>
          <a:xfrm>
            <a:off x="2627511" y="4028904"/>
            <a:ext cx="222369" cy="2160000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8" name="Right Bracket 27">
            <a:extLst>
              <a:ext uri="{FF2B5EF4-FFF2-40B4-BE49-F238E27FC236}">
                <a16:creationId xmlns:a16="http://schemas.microsoft.com/office/drawing/2014/main" id="{542BDCD8-9C4F-3141-0318-1F2533B8F9C6}"/>
              </a:ext>
            </a:extLst>
          </p:cNvPr>
          <p:cNvSpPr/>
          <p:nvPr/>
        </p:nvSpPr>
        <p:spPr>
          <a:xfrm>
            <a:off x="6278880" y="4028905"/>
            <a:ext cx="335280" cy="2160000"/>
          </a:xfrm>
          <a:prstGeom prst="righ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656F6F05-2F84-E6F5-D186-49283CB8C806}"/>
              </a:ext>
            </a:extLst>
          </p:cNvPr>
          <p:cNvSpPr/>
          <p:nvPr/>
        </p:nvSpPr>
        <p:spPr>
          <a:xfrm>
            <a:off x="7362737" y="4249986"/>
            <a:ext cx="1188720" cy="11734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EF16C7B9-E25E-9AE5-8EA9-41C4D8304425}"/>
              </a:ext>
            </a:extLst>
          </p:cNvPr>
          <p:cNvSpPr/>
          <p:nvPr/>
        </p:nvSpPr>
        <p:spPr>
          <a:xfrm rot="18905940">
            <a:off x="8542079" y="4365957"/>
            <a:ext cx="1440000" cy="144000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193BBE-9F50-E887-CB10-F46D9ED0FA85}"/>
              </a:ext>
            </a:extLst>
          </p:cNvPr>
          <p:cNvSpPr txBox="1"/>
          <p:nvPr/>
        </p:nvSpPr>
        <p:spPr>
          <a:xfrm>
            <a:off x="7674716" y="5577504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X*Y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581656-9CCE-9291-5444-E177C4D0DC80}"/>
              </a:ext>
            </a:extLst>
          </p:cNvPr>
          <p:cNvSpPr txBox="1"/>
          <p:nvPr/>
        </p:nvSpPr>
        <p:spPr>
          <a:xfrm>
            <a:off x="8872388" y="3905011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K" dirty="0"/>
              <a:t>um (x, y)</a:t>
            </a:r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B1C28AF6-930C-7F4D-EB6C-B779543A4ECF}"/>
              </a:ext>
            </a:extLst>
          </p:cNvPr>
          <p:cNvSpPr/>
          <p:nvPr/>
        </p:nvSpPr>
        <p:spPr>
          <a:xfrm>
            <a:off x="9972417" y="4249985"/>
            <a:ext cx="1188720" cy="11734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9ACD9D-722C-FF4C-6456-E36A521531AF}"/>
              </a:ext>
            </a:extLst>
          </p:cNvPr>
          <p:cNvSpPr txBox="1"/>
          <p:nvPr/>
        </p:nvSpPr>
        <p:spPr>
          <a:xfrm>
            <a:off x="10406316" y="5577503"/>
            <a:ext cx="32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79437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1" grpId="0" animBg="1"/>
      <p:bldP spid="14" grpId="0" animBg="1"/>
      <p:bldP spid="15" grpId="0"/>
      <p:bldP spid="18" grpId="0"/>
      <p:bldP spid="19" grpId="0" animBg="1"/>
      <p:bldP spid="20" grpId="0" animBg="1"/>
      <p:bldP spid="21" grpId="0"/>
      <p:bldP spid="22" grpId="0"/>
      <p:bldP spid="23" grpId="0" animBg="1"/>
      <p:bldP spid="25" grpId="0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 animBg="1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Produkttype</a:t>
            </a:r>
            <a:r>
              <a:rPr lang="en-GB" dirty="0"/>
              <a:t>: </a:t>
            </a:r>
            <a:r>
              <a:rPr lang="en-GB" dirty="0" err="1"/>
              <a:t>Tupler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C7F359-4CF9-E54E-931A-E7D96EFB4CD4}"/>
              </a:ext>
            </a:extLst>
          </p:cNvPr>
          <p:cNvCxnSpPr>
            <a:cxnSpLocks/>
          </p:cNvCxnSpPr>
          <p:nvPr/>
        </p:nvCxnSpPr>
        <p:spPr>
          <a:xfrm>
            <a:off x="6053418" y="1398646"/>
            <a:ext cx="0" cy="52605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C87CE4-E76B-EC49-ADA4-807EC2B8BDD8}"/>
              </a:ext>
            </a:extLst>
          </p:cNvPr>
          <p:cNvSpPr txBox="1">
            <a:spLocks/>
          </p:cNvSpPr>
          <p:nvPr/>
        </p:nvSpPr>
        <p:spPr>
          <a:xfrm>
            <a:off x="6972300" y="1398646"/>
            <a:ext cx="4381500" cy="1722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Lav</a:t>
            </a: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 dine </a:t>
            </a: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egene</a:t>
            </a: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 triple </a:t>
            </a: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funktioner</a:t>
            </a:r>
            <a:endParaRPr lang="en-GB" sz="1600" dirty="0">
              <a:ea typeface="DejaVu Sans Book" panose="020B0603030804020204" pitchFamily="34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fst3 (x,_,_) = x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snd3 (_,y,_) = y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trd3 (_,_,z) = z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2F104B1-D4AD-C44C-8D80-5FF03A869F25}"/>
              </a:ext>
            </a:extLst>
          </p:cNvPr>
          <p:cNvSpPr txBox="1">
            <a:spLocks/>
          </p:cNvSpPr>
          <p:nvPr/>
        </p:nvSpPr>
        <p:spPr>
          <a:xfrm>
            <a:off x="694280" y="1203421"/>
            <a:ext cx="4381500" cy="5455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Værdibinding</a:t>
            </a:r>
            <a:endParaRPr lang="en-GB" sz="1600" dirty="0">
              <a:ea typeface="DejaVu Sans Book" panose="020B0603030804020204" pitchFamily="34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&gt; let a = (1, 1.0);;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a : int * float = (1, 1.0)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Mønstergenkendelse</a:t>
            </a:r>
            <a:endParaRPr lang="en-GB" sz="1600" dirty="0">
              <a:ea typeface="DejaVu Sans Book" panose="020B0603030804020204" pitchFamily="34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&gt; let (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x,y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) = a;;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y: float = 1.0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x: int =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Par-</a:t>
            </a: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funktioner</a:t>
            </a:r>
            <a:endParaRPr lang="en-GB" sz="2000" dirty="0">
              <a:ea typeface="DejaVu Sans Book" panose="020B0603030804020204" pitchFamily="34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&gt; let x =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fst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a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- let y =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snd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a;;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a : int * float = (1, 1.0)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Lav</a:t>
            </a: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 dine </a:t>
            </a: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egen</a:t>
            </a: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funktioner</a:t>
            </a:r>
            <a:endParaRPr lang="en-GB" sz="2000" dirty="0">
              <a:ea typeface="DejaVu Sans Book" panose="020B0603030804020204" pitchFamily="34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&gt; let sum p =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let (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x,y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) = p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x+y</a:t>
            </a:r>
            <a:endParaRPr lang="en-GB" sz="1200" dirty="0">
              <a:latin typeface="Courier New" panose="02070309020205020404" pitchFamily="49" charset="0"/>
              <a:ea typeface="DejaVu Sans Book" panose="020B0603030804020204" pitchFamily="34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Alternativ</a:t>
            </a: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 notation</a:t>
            </a:r>
            <a:endParaRPr lang="en-GB" sz="2000" dirty="0">
              <a:ea typeface="DejaVu Sans Book" panose="020B0603030804020204" pitchFamily="34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&gt; let sum (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x,y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) =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x+y</a:t>
            </a:r>
            <a:endParaRPr lang="en-GB" sz="1200" dirty="0">
              <a:latin typeface="Courier New" panose="02070309020205020404" pitchFamily="49" charset="0"/>
              <a:ea typeface="DejaVu Sans Book" panose="020B0603030804020204" pitchFamily="34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C485A-7D4A-DA41-982F-09CD065F933D}"/>
              </a:ext>
            </a:extLst>
          </p:cNvPr>
          <p:cNvSpPr txBox="1"/>
          <p:nvPr/>
        </p:nvSpPr>
        <p:spPr>
          <a:xfrm>
            <a:off x="4015979" y="1905902"/>
            <a:ext cx="161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Produkttype</a:t>
            </a:r>
            <a:endParaRPr lang="en-GB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995482A5-E4B5-5A4E-864C-D2E7A37EAC9B}"/>
              </a:ext>
            </a:extLst>
          </p:cNvPr>
          <p:cNvSpPr/>
          <p:nvPr/>
        </p:nvSpPr>
        <p:spPr>
          <a:xfrm rot="11831963" flipH="1">
            <a:off x="2053746" y="1308613"/>
            <a:ext cx="2164542" cy="720000"/>
          </a:xfrm>
          <a:prstGeom prst="arc">
            <a:avLst>
              <a:gd name="adj1" fmla="val 16200000"/>
              <a:gd name="adj2" fmla="val 20637179"/>
            </a:avLst>
          </a:prstGeom>
          <a:ln w="254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01AEF2-1B24-6C8F-AF60-5CBAA22E9EC4}"/>
              </a:ext>
            </a:extLst>
          </p:cNvPr>
          <p:cNvSpPr txBox="1"/>
          <p:nvPr/>
        </p:nvSpPr>
        <p:spPr>
          <a:xfrm>
            <a:off x="3333133" y="749847"/>
            <a:ext cx="3405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Parentes</a:t>
            </a:r>
            <a:r>
              <a:rPr lang="en-GB" dirty="0"/>
              <a:t> </a:t>
            </a:r>
            <a:r>
              <a:rPr lang="en-GB" dirty="0" err="1"/>
              <a:t>unødvendig</a:t>
            </a:r>
            <a:r>
              <a:rPr lang="en-GB" dirty="0"/>
              <a:t> men </a:t>
            </a:r>
            <a:r>
              <a:rPr lang="en-GB" dirty="0" err="1"/>
              <a:t>anbefalelses</a:t>
            </a:r>
            <a:endParaRPr lang="en-GB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E7E2074B-FC8F-B1CD-035C-CF305C567B16}"/>
              </a:ext>
            </a:extLst>
          </p:cNvPr>
          <p:cNvSpPr/>
          <p:nvPr/>
        </p:nvSpPr>
        <p:spPr>
          <a:xfrm rot="18636200">
            <a:off x="2181413" y="1327170"/>
            <a:ext cx="1568674" cy="720000"/>
          </a:xfrm>
          <a:prstGeom prst="arc">
            <a:avLst>
              <a:gd name="adj1" fmla="val 16200000"/>
              <a:gd name="adj2" fmla="val 20637179"/>
            </a:avLst>
          </a:prstGeom>
          <a:ln w="254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7C068A-3D13-AD85-1FFE-2AE5F3CF4979}"/>
              </a:ext>
            </a:extLst>
          </p:cNvPr>
          <p:cNvSpPr txBox="1"/>
          <p:nvPr/>
        </p:nvSpPr>
        <p:spPr>
          <a:xfrm>
            <a:off x="9518946" y="2364216"/>
            <a:ext cx="1614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Argument </a:t>
            </a:r>
            <a:r>
              <a:rPr lang="en-GB" dirty="0" err="1"/>
              <a:t>ignoreres</a:t>
            </a:r>
            <a:endParaRPr lang="en-GB" dirty="0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95990997-E17F-7B55-7AA6-E4A653D1845E}"/>
              </a:ext>
            </a:extLst>
          </p:cNvPr>
          <p:cNvSpPr/>
          <p:nvPr/>
        </p:nvSpPr>
        <p:spPr>
          <a:xfrm rot="11831963" flipH="1">
            <a:off x="7556713" y="1766927"/>
            <a:ext cx="2164542" cy="720000"/>
          </a:xfrm>
          <a:prstGeom prst="arc">
            <a:avLst>
              <a:gd name="adj1" fmla="val 16200000"/>
              <a:gd name="adj2" fmla="val 20637179"/>
            </a:avLst>
          </a:prstGeom>
          <a:ln w="254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14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14" grpId="0"/>
      <p:bldP spid="25" grpId="0" animBg="1"/>
      <p:bldP spid="26" grpId="0"/>
      <p:bldP spid="27" grpId="0" animBg="1"/>
      <p:bldP spid="28" grpId="0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97F6A-77FC-5A44-81FE-EBCE3F88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9-755E-EF4C-B2FB-0C7655F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957493-3BE6-C44A-A61D-B2E11F573723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469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Sumtyper</a:t>
            </a:r>
            <a:r>
              <a:rPr lang="en-GB" dirty="0"/>
              <a:t> (discriminative union): </a:t>
            </a:r>
            <a:r>
              <a:rPr lang="en-GB" dirty="0" err="1"/>
              <a:t>Semantik</a:t>
            </a:r>
            <a:endParaRPr lang="en-GB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185C82F-1749-77C6-7459-D881B3153EF7}"/>
              </a:ext>
            </a:extLst>
          </p:cNvPr>
          <p:cNvSpPr txBox="1">
            <a:spLocks/>
          </p:cNvSpPr>
          <p:nvPr/>
        </p:nvSpPr>
        <p:spPr>
          <a:xfrm>
            <a:off x="3339349" y="1478157"/>
            <a:ext cx="5549153" cy="4261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Eksempel: former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&gt; type shape = Triangle | Square | Circle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- let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toString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(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s:shape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) : string =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-   match s with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-     Triangle -&gt; "triangle"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-     | Square -&gt; "square"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-     | Circle -&gt; "circle"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-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"A Square string: %A" (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toString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Square) </a:t>
            </a:r>
            <a:b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</a:b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A Square string: "square"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type shape =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| Triangle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| Square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| Circle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toString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: s: shape -&gt; string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it: unit = ()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GB" sz="1200" dirty="0">
              <a:latin typeface="Courier New" panose="02070309020205020404" pitchFamily="49" charset="0"/>
              <a:ea typeface="DejaVu Sans Book" panose="020B060303080402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49934-0629-98C1-D277-DF2556D61FFE}"/>
              </a:ext>
            </a:extLst>
          </p:cNvPr>
          <p:cNvSpPr txBox="1"/>
          <p:nvPr/>
        </p:nvSpPr>
        <p:spPr>
          <a:xfrm>
            <a:off x="5757145" y="1060138"/>
            <a:ext cx="3405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Navne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Muligheder</a:t>
            </a:r>
            <a:r>
              <a:rPr lang="en-GB" dirty="0"/>
              <a:t>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starte</a:t>
            </a:r>
            <a:r>
              <a:rPr lang="en-GB" dirty="0"/>
              <a:t> med </a:t>
            </a:r>
            <a:r>
              <a:rPr lang="en-GB" dirty="0" err="1"/>
              <a:t>stort</a:t>
            </a:r>
            <a:r>
              <a:rPr lang="en-GB" dirty="0"/>
              <a:t> </a:t>
            </a:r>
            <a:r>
              <a:rPr lang="en-GB" dirty="0" err="1"/>
              <a:t>bogstag</a:t>
            </a:r>
            <a:endParaRPr lang="en-GB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D258CCB8-A6F0-B0EF-19D6-E1CD33A6411E}"/>
              </a:ext>
            </a:extLst>
          </p:cNvPr>
          <p:cNvSpPr/>
          <p:nvPr/>
        </p:nvSpPr>
        <p:spPr>
          <a:xfrm rot="18636200">
            <a:off x="4615328" y="1620465"/>
            <a:ext cx="1568674" cy="720000"/>
          </a:xfrm>
          <a:prstGeom prst="arc">
            <a:avLst>
              <a:gd name="adj1" fmla="val 16200000"/>
              <a:gd name="adj2" fmla="val 20637179"/>
            </a:avLst>
          </a:prstGeom>
          <a:ln w="254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B0A4E-601E-2EEA-E3D8-77493757BD4F}"/>
              </a:ext>
            </a:extLst>
          </p:cNvPr>
          <p:cNvSpPr txBox="1"/>
          <p:nvPr/>
        </p:nvSpPr>
        <p:spPr>
          <a:xfrm>
            <a:off x="7146674" y="2254461"/>
            <a:ext cx="3405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Alle </a:t>
            </a:r>
            <a:r>
              <a:rPr lang="en-GB" dirty="0" err="1"/>
              <a:t>tilfælde</a:t>
            </a:r>
            <a:r>
              <a:rPr lang="en-GB" dirty="0"/>
              <a:t> </a:t>
            </a:r>
            <a:r>
              <a:rPr lang="en-GB" dirty="0" err="1"/>
              <a:t>dækket</a:t>
            </a:r>
            <a:r>
              <a:rPr lang="en-GB" dirty="0"/>
              <a:t>, </a:t>
            </a:r>
            <a:r>
              <a:rPr lang="en-GB" dirty="0" err="1"/>
              <a:t>så</a:t>
            </a:r>
            <a:r>
              <a:rPr lang="en-GB" dirty="0"/>
              <a:t> wildcard er </a:t>
            </a:r>
            <a:r>
              <a:rPr lang="en-GB" dirty="0" err="1"/>
              <a:t>unødvendigt</a:t>
            </a:r>
            <a:r>
              <a:rPr lang="en-GB" dirty="0"/>
              <a:t>!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9D4B7E5-281D-2355-AE53-011804B610C5}"/>
              </a:ext>
            </a:extLst>
          </p:cNvPr>
          <p:cNvSpPr/>
          <p:nvPr/>
        </p:nvSpPr>
        <p:spPr>
          <a:xfrm rot="18636200">
            <a:off x="6004857" y="2814788"/>
            <a:ext cx="1568674" cy="720000"/>
          </a:xfrm>
          <a:prstGeom prst="arc">
            <a:avLst>
              <a:gd name="adj1" fmla="val 16200000"/>
              <a:gd name="adj2" fmla="val 20637179"/>
            </a:avLst>
          </a:prstGeom>
          <a:ln w="254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65585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4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E8391D-0E02-D6FF-A055-2F1BAA8D0573}"/>
              </a:ext>
            </a:extLst>
          </p:cNvPr>
          <p:cNvSpPr txBox="1">
            <a:spLocks/>
          </p:cNvSpPr>
          <p:nvPr/>
        </p:nvSpPr>
        <p:spPr>
          <a:xfrm>
            <a:off x="235371" y="1264294"/>
            <a:ext cx="5970494" cy="4261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Eksempel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&gt; type point = float*float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type shape =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Square of point*point // bottom left and top right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| Circle of point*float // </a:t>
            </a:r>
            <a:r>
              <a:rPr lang="en-GB" sz="1200" dirty="0" err="1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center</a:t>
            </a: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and radius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area </a:t>
            </a: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s:shape</a:t>
            </a: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)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: float =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match s with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Square (lb, tr) -&gt;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  let (x1,y1) = lb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  let (x2,y2) = tr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  (x2-x1)*(y2-y1)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| Circle (_,r) -&gt;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 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System.Math.PI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*r*r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s = Square ((1.0,1.0), (2.0,3.0))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c = Circle ((0.0,0.0), 3.5)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"The area of %A is %A " s (area s)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"The area of %A is %A " c (area c)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97F6A-77FC-5A44-81FE-EBCE3F88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9-755E-EF4C-B2FB-0C7655F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957493-3BE6-C44A-A61D-B2E11F573723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469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Sumtyper</a:t>
            </a:r>
            <a:r>
              <a:rPr lang="en-GB" dirty="0"/>
              <a:t> med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49934-0629-98C1-D277-DF2556D61FFE}"/>
              </a:ext>
            </a:extLst>
          </p:cNvPr>
          <p:cNvSpPr txBox="1"/>
          <p:nvPr/>
        </p:nvSpPr>
        <p:spPr>
          <a:xfrm>
            <a:off x="3714504" y="1483929"/>
            <a:ext cx="340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Tuple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tupler</a:t>
            </a:r>
            <a:endParaRPr lang="en-GB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D258CCB8-A6F0-B0EF-19D6-E1CD33A6411E}"/>
              </a:ext>
            </a:extLst>
          </p:cNvPr>
          <p:cNvSpPr/>
          <p:nvPr/>
        </p:nvSpPr>
        <p:spPr>
          <a:xfrm rot="18636200">
            <a:off x="2572687" y="1909786"/>
            <a:ext cx="1568674" cy="720000"/>
          </a:xfrm>
          <a:prstGeom prst="arc">
            <a:avLst>
              <a:gd name="adj1" fmla="val 16200000"/>
              <a:gd name="adj2" fmla="val 20637179"/>
            </a:avLst>
          </a:prstGeom>
          <a:ln w="254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B0A4E-601E-2EEA-E3D8-77493757BD4F}"/>
              </a:ext>
            </a:extLst>
          </p:cNvPr>
          <p:cNvSpPr txBox="1"/>
          <p:nvPr/>
        </p:nvSpPr>
        <p:spPr>
          <a:xfrm>
            <a:off x="3434682" y="3804401"/>
            <a:ext cx="340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Ignorér</a:t>
            </a:r>
            <a:r>
              <a:rPr lang="en-GB" dirty="0"/>
              <a:t> </a:t>
            </a:r>
            <a:r>
              <a:rPr lang="en-GB" dirty="0" err="1"/>
              <a:t>center</a:t>
            </a:r>
            <a:endParaRPr lang="en-GB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9D4B7E5-281D-2355-AE53-011804B610C5}"/>
              </a:ext>
            </a:extLst>
          </p:cNvPr>
          <p:cNvSpPr/>
          <p:nvPr/>
        </p:nvSpPr>
        <p:spPr>
          <a:xfrm rot="20325638">
            <a:off x="1634843" y="4083684"/>
            <a:ext cx="1900866" cy="720000"/>
          </a:xfrm>
          <a:prstGeom prst="arc">
            <a:avLst>
              <a:gd name="adj1" fmla="val 16200000"/>
              <a:gd name="adj2" fmla="val 20637179"/>
            </a:avLst>
          </a:prstGeom>
          <a:ln w="254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A30D76-611C-B76D-C219-0559C99C47B0}"/>
              </a:ext>
            </a:extLst>
          </p:cNvPr>
          <p:cNvSpPr txBox="1">
            <a:spLocks/>
          </p:cNvSpPr>
          <p:nvPr/>
        </p:nvSpPr>
        <p:spPr>
          <a:xfrm>
            <a:off x="6726224" y="1242580"/>
            <a:ext cx="5970494" cy="4261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Interaktiv</a:t>
            </a: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tilstand</a:t>
            </a:r>
            <a:endParaRPr lang="en-GB" sz="1600" dirty="0">
              <a:ea typeface="DejaVu Sans Book" panose="020B0603030804020204" pitchFamily="34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The area of Square ((1.0, 1.0), (2.0, 3.0)) is 2.0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The area of Circle ((0.0, 0.0), 3.5) is 38.48451001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type point = float * float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type shape =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| Square of point * point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| Circle of point * float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area: s: shape -&gt; float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s: shape = Square ((1.0, 1.0), (2.0, 3.0))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c: shape = Circle ((0.0, 0.0), 3.5)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it: unit = ()</a:t>
            </a:r>
          </a:p>
          <a:p>
            <a:pPr lvl="1">
              <a:lnSpc>
                <a:spcPct val="100000"/>
              </a:lnSpc>
              <a:buFontTx/>
              <a:buChar char="-"/>
            </a:pPr>
            <a:endParaRPr lang="en-GB" sz="1200" dirty="0">
              <a:latin typeface="Courier New" panose="02070309020205020404" pitchFamily="49" charset="0"/>
              <a:ea typeface="DejaVu Sans Book" panose="020B0603030804020204" pitchFamily="34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6897D-8342-76B7-9779-745B84533711}"/>
              </a:ext>
            </a:extLst>
          </p:cNvPr>
          <p:cNvSpPr txBox="1"/>
          <p:nvPr/>
        </p:nvSpPr>
        <p:spPr>
          <a:xfrm>
            <a:off x="4393166" y="2643112"/>
            <a:ext cx="259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Husk </a:t>
            </a:r>
            <a:r>
              <a:rPr lang="en-GB" dirty="0" err="1"/>
              <a:t>kommentarer</a:t>
            </a:r>
            <a:endParaRPr lang="en-GB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4F6CAEF3-BAC4-EE4E-DE71-5FB5F633D167}"/>
              </a:ext>
            </a:extLst>
          </p:cNvPr>
          <p:cNvSpPr/>
          <p:nvPr/>
        </p:nvSpPr>
        <p:spPr>
          <a:xfrm rot="12832106" flipH="1">
            <a:off x="3160693" y="1957755"/>
            <a:ext cx="1420355" cy="720000"/>
          </a:xfrm>
          <a:prstGeom prst="arc">
            <a:avLst>
              <a:gd name="adj1" fmla="val 16200000"/>
              <a:gd name="adj2" fmla="val 20637179"/>
            </a:avLst>
          </a:prstGeom>
          <a:ln w="254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A272B1-080A-2062-025A-59B4A0960EA1}"/>
              </a:ext>
            </a:extLst>
          </p:cNvPr>
          <p:cNvSpPr txBox="1"/>
          <p:nvPr/>
        </p:nvSpPr>
        <p:spPr>
          <a:xfrm>
            <a:off x="2616553" y="1105902"/>
            <a:ext cx="340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Typesynonym</a:t>
            </a:r>
            <a:r>
              <a:rPr lang="en-GB" dirty="0"/>
              <a:t> (type </a:t>
            </a:r>
            <a:r>
              <a:rPr lang="en-GB" dirty="0" err="1"/>
              <a:t>abreviation</a:t>
            </a:r>
            <a:r>
              <a:rPr lang="en-GB" dirty="0"/>
              <a:t>)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C502E48-8E4A-CCDE-6997-801B7FC174F6}"/>
              </a:ext>
            </a:extLst>
          </p:cNvPr>
          <p:cNvSpPr/>
          <p:nvPr/>
        </p:nvSpPr>
        <p:spPr>
          <a:xfrm rot="19444332">
            <a:off x="1431422" y="1481563"/>
            <a:ext cx="1568674" cy="720000"/>
          </a:xfrm>
          <a:prstGeom prst="arc">
            <a:avLst>
              <a:gd name="adj1" fmla="val 16200000"/>
              <a:gd name="adj2" fmla="val 20637179"/>
            </a:avLst>
          </a:prstGeom>
          <a:ln w="254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4A69BE-9CA5-D0FA-5A51-932EDF1F151A}"/>
              </a:ext>
            </a:extLst>
          </p:cNvPr>
          <p:cNvSpPr txBox="1"/>
          <p:nvPr/>
        </p:nvSpPr>
        <p:spPr>
          <a:xfrm>
            <a:off x="3601567" y="2966915"/>
            <a:ext cx="3405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Udpakning</a:t>
            </a:r>
            <a:r>
              <a:rPr lang="en-GB" dirty="0"/>
              <a:t> </a:t>
            </a:r>
            <a:r>
              <a:rPr lang="en-GB" dirty="0" err="1"/>
              <a:t>ved</a:t>
            </a:r>
            <a:r>
              <a:rPr lang="en-GB" dirty="0"/>
              <a:t> </a:t>
            </a:r>
            <a:r>
              <a:rPr lang="en-GB" dirty="0" err="1"/>
              <a:t>mønster</a:t>
            </a:r>
            <a:r>
              <a:rPr lang="en-GB" dirty="0"/>
              <a:t> </a:t>
            </a:r>
            <a:r>
              <a:rPr lang="en-GB" dirty="0" err="1"/>
              <a:t>genkendelse</a:t>
            </a:r>
            <a:endParaRPr lang="en-GB" dirty="0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46E10EAB-B6D7-0133-EB36-B5C9537C0A7D}"/>
              </a:ext>
            </a:extLst>
          </p:cNvPr>
          <p:cNvSpPr/>
          <p:nvPr/>
        </p:nvSpPr>
        <p:spPr>
          <a:xfrm rot="20831651">
            <a:off x="1914665" y="3086775"/>
            <a:ext cx="1900866" cy="720000"/>
          </a:xfrm>
          <a:prstGeom prst="arc">
            <a:avLst>
              <a:gd name="adj1" fmla="val 16200000"/>
              <a:gd name="adj2" fmla="val 20637179"/>
            </a:avLst>
          </a:prstGeom>
          <a:ln w="25400"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FFB778-0D0A-D9A7-E8A2-96F32E12D70A}"/>
              </a:ext>
            </a:extLst>
          </p:cNvPr>
          <p:cNvCxnSpPr>
            <a:cxnSpLocks/>
          </p:cNvCxnSpPr>
          <p:nvPr/>
        </p:nvCxnSpPr>
        <p:spPr>
          <a:xfrm>
            <a:off x="6591301" y="1331621"/>
            <a:ext cx="0" cy="52605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4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4" grpId="0"/>
      <p:bldP spid="17" grpId="0" animBg="1"/>
      <p:bldP spid="8" grpId="0"/>
      <p:bldP spid="9" grpId="0"/>
      <p:bldP spid="10" grpId="0" animBg="1"/>
      <p:bldP spid="11" grpId="0"/>
      <p:bldP spid="12" grpId="0" animBg="1"/>
      <p:bldP spid="13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97F6A-77FC-5A44-81FE-EBCE3F88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9-755E-EF4C-B2FB-0C7655F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957493-3BE6-C44A-A61D-B2E11F573723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469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Optegnelser</a:t>
            </a:r>
            <a:r>
              <a:rPr lang="en-GB" dirty="0"/>
              <a:t> (records)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A30D76-611C-B76D-C219-0559C99C47B0}"/>
              </a:ext>
            </a:extLst>
          </p:cNvPr>
          <p:cNvSpPr txBox="1">
            <a:spLocks/>
          </p:cNvSpPr>
          <p:nvPr/>
        </p:nvSpPr>
        <p:spPr>
          <a:xfrm>
            <a:off x="6317488" y="2967534"/>
            <a:ext cx="5970494" cy="1644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Interaktiv</a:t>
            </a: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tilstand</a:t>
            </a:r>
            <a:endParaRPr lang="en-GB" sz="1600" dirty="0">
              <a:ea typeface="DejaVu Sans Book" panose="020B0603030804020204" pitchFamily="34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&gt;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"Name: %A %A"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jon.firstName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jon.lastName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;;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Name: "Jon" "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Sporring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it: unit = ()</a:t>
            </a:r>
          </a:p>
          <a:p>
            <a:pPr lvl="1">
              <a:lnSpc>
                <a:spcPct val="100000"/>
              </a:lnSpc>
              <a:buFontTx/>
              <a:buChar char="-"/>
            </a:pPr>
            <a:endParaRPr lang="en-GB" sz="1200" dirty="0">
              <a:latin typeface="Courier New" panose="02070309020205020404" pitchFamily="49" charset="0"/>
              <a:ea typeface="DejaVu Sans Book" panose="020B0603030804020204" pitchFamily="34" charset="0"/>
              <a:cs typeface="Courier New" panose="02070309020205020404" pitchFamily="49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F9668C-852B-DF34-7C63-006C5868E820}"/>
              </a:ext>
            </a:extLst>
          </p:cNvPr>
          <p:cNvGrpSpPr/>
          <p:nvPr/>
        </p:nvGrpSpPr>
        <p:grpSpPr>
          <a:xfrm>
            <a:off x="4233964" y="696052"/>
            <a:ext cx="3281098" cy="1891317"/>
            <a:chOff x="4773706" y="4364888"/>
            <a:chExt cx="3281098" cy="189131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BABDA31-756C-8D43-0940-A06AD7CE2BEE}"/>
                </a:ext>
              </a:extLst>
            </p:cNvPr>
            <p:cNvSpPr/>
            <p:nvPr/>
          </p:nvSpPr>
          <p:spPr>
            <a:xfrm>
              <a:off x="7007236" y="4364888"/>
              <a:ext cx="939976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K" dirty="0"/>
                <a:t>2534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ACE8BF6-3648-762E-15FA-3DD06704BD34}"/>
                </a:ext>
              </a:extLst>
            </p:cNvPr>
            <p:cNvSpPr/>
            <p:nvPr/>
          </p:nvSpPr>
          <p:spPr>
            <a:xfrm>
              <a:off x="4773706" y="4638771"/>
              <a:ext cx="3281098" cy="16174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K" dirty="0"/>
                <a:t>Fornavn: Jon</a:t>
              </a:r>
            </a:p>
            <a:p>
              <a:r>
                <a:rPr lang="en-DK" dirty="0"/>
                <a:t>Efternavn: Sporring</a:t>
              </a:r>
            </a:p>
            <a:p>
              <a:r>
                <a:rPr lang="en-DK" dirty="0"/>
                <a:t>Adresse: Universitetsparken 1</a:t>
              </a:r>
            </a:p>
            <a:p>
              <a:r>
                <a:rPr lang="en-DK" dirty="0"/>
                <a:t>Email: sporring@di.ku.dk</a:t>
              </a:r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F1ABB7A-71EC-C80A-BAB1-7FC6C0764424}"/>
              </a:ext>
            </a:extLst>
          </p:cNvPr>
          <p:cNvSpPr txBox="1">
            <a:spLocks/>
          </p:cNvSpPr>
          <p:nvPr/>
        </p:nvSpPr>
        <p:spPr>
          <a:xfrm>
            <a:off x="838200" y="2967533"/>
            <a:ext cx="5970494" cy="4261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Record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type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ansat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id: int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firstName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: string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lastName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: string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addresse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: string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email: string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jon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id = 2534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firstName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 "Jon"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lastName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 "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Sporring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addresse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 "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Universitetsparken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1"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email = "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sporring@di.ku.dk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B907E9-5641-8B09-1379-D3FCD7939B6E}"/>
              </a:ext>
            </a:extLst>
          </p:cNvPr>
          <p:cNvCxnSpPr>
            <a:cxnSpLocks/>
          </p:cNvCxnSpPr>
          <p:nvPr/>
        </p:nvCxnSpPr>
        <p:spPr>
          <a:xfrm>
            <a:off x="5874513" y="2967533"/>
            <a:ext cx="0" cy="35356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30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97F6A-77FC-5A44-81FE-EBCE3F88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9-755E-EF4C-B2FB-0C7655F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957493-3BE6-C44A-A61D-B2E11F573723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469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Optegnelser</a:t>
            </a:r>
            <a:r>
              <a:rPr lang="en-GB" dirty="0"/>
              <a:t> (records) </a:t>
            </a:r>
            <a:r>
              <a:rPr lang="en-GB" dirty="0" err="1"/>
              <a:t>og</a:t>
            </a:r>
            <a:r>
              <a:rPr lang="en-GB" dirty="0"/>
              <a:t> pattern matching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A30D76-611C-B76D-C219-0559C99C47B0}"/>
              </a:ext>
            </a:extLst>
          </p:cNvPr>
          <p:cNvSpPr txBox="1">
            <a:spLocks/>
          </p:cNvSpPr>
          <p:nvPr/>
        </p:nvSpPr>
        <p:spPr>
          <a:xfrm>
            <a:off x="6896148" y="1031156"/>
            <a:ext cx="4625790" cy="5010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Interaktiv</a:t>
            </a: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tilstand</a:t>
            </a:r>
            <a:endParaRPr lang="en-GB" sz="1600" dirty="0">
              <a:ea typeface="DejaVu Sans Book" panose="020B0603030804020204" pitchFamily="34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"Greetings master of F#"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type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ansat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id: int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name: string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email: string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greetings: p: </a:t>
            </a:r>
            <a:r>
              <a:rPr lang="en-GB" sz="1200" dirty="0" err="1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ansat</a:t>
            </a: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-&gt; string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jon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: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ansat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 { id = 2534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               name = "John"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               email = "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sporring@di.ku.dk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" 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it: unit = ()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F1ABB7A-71EC-C80A-BAB1-7FC6C0764424}"/>
              </a:ext>
            </a:extLst>
          </p:cNvPr>
          <p:cNvSpPr txBox="1">
            <a:spLocks/>
          </p:cNvSpPr>
          <p:nvPr/>
        </p:nvSpPr>
        <p:spPr>
          <a:xfrm>
            <a:off x="838200" y="1031156"/>
            <a:ext cx="5257800" cy="4724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ea typeface="DejaVu Sans Book" panose="020B0603030804020204" pitchFamily="34" charset="0"/>
                <a:cs typeface="Courier New" panose="02070309020205020404" pitchFamily="49" charset="0"/>
              </a:rPr>
              <a:t>Record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type </a:t>
            </a:r>
            <a:r>
              <a:rPr lang="en-GB" sz="1200" dirty="0" err="1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ansat</a:t>
            </a: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id: int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name: string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email: string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</a:t>
            </a: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(p: </a:t>
            </a:r>
            <a:r>
              <a:rPr lang="en-GB" sz="1200" dirty="0" err="1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ansat</a:t>
            </a:r>
            <a:r>
              <a:rPr lang="en-GB" sz="1200" dirty="0">
                <a:highlight>
                  <a:srgbClr val="00FFFF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)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match p with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{id = 2534; name = "John"} -&gt; "Error in data"   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| {id = 2534} -&gt; "Greetings master of F#"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  | _ -&gt; "Hello"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GB" sz="1200" dirty="0">
              <a:latin typeface="Courier New" panose="02070309020205020404" pitchFamily="49" charset="0"/>
              <a:ea typeface="DejaVu Sans Book" panose="020B0603030804020204" pitchFamily="34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jon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id = 2534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name = "Jon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Sporring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email = "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sporring@di.ku.dk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"%A" (greetings </a:t>
            </a:r>
            <a:r>
              <a:rPr lang="en-GB" sz="12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jon</a:t>
            </a:r>
            <a:r>
              <a:rPr lang="en-GB" sz="12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02884B9-879B-6797-CF5B-7D662E97617B}"/>
              </a:ext>
            </a:extLst>
          </p:cNvPr>
          <p:cNvCxnSpPr>
            <a:cxnSpLocks/>
          </p:cNvCxnSpPr>
          <p:nvPr/>
        </p:nvCxnSpPr>
        <p:spPr>
          <a:xfrm>
            <a:off x="6086548" y="1182945"/>
            <a:ext cx="0" cy="52605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93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/>
              <a:t>Produkttyper (</a:t>
            </a:r>
            <a:r>
              <a:rPr lang="da-DK" dirty="0" err="1"/>
              <a:t>tuples</a:t>
            </a:r>
            <a:r>
              <a:rPr lang="da-DK" dirty="0"/>
              <a:t>)</a:t>
            </a:r>
          </a:p>
          <a:p>
            <a:r>
              <a:rPr lang="da-DK" dirty="0"/>
              <a:t>Sumtyper (</a:t>
            </a:r>
            <a:r>
              <a:rPr lang="da-DK" dirty="0" err="1"/>
              <a:t>discriminated</a:t>
            </a:r>
            <a:r>
              <a:rPr lang="da-DK" dirty="0"/>
              <a:t> unions)</a:t>
            </a:r>
          </a:p>
          <a:p>
            <a:r>
              <a:rPr lang="da-DK" dirty="0"/>
              <a:t>Optegnelser (</a:t>
            </a:r>
            <a:r>
              <a:rPr lang="da-DK" dirty="0" err="1"/>
              <a:t>records</a:t>
            </a:r>
            <a:r>
              <a:rPr lang="da-DK" dirty="0"/>
              <a:t>)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980</Words>
  <Application>Microsoft Macintosh PowerPoint</Application>
  <PresentationFormat>Widescreen</PresentationFormat>
  <Paragraphs>177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Courier New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2022-09-14T12:12:10Z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2022-09-14T10:41:57Z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42f011f0-b248-40e7-837f-b08a239384a1</vt:lpwstr>
  </property>
  <property fmtid="{D5CDD505-2E9C-101B-9397-08002B2CF9AE}" pid="8" name="MSIP_Label_6a2630e2-1ac5-455e-8217-0156b1936a76_ContentBits">
    <vt:lpwstr>0</vt:lpwstr>
  </property>
</Properties>
</file>